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Default Extension="wav" ContentType="audio/wav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7" r:id="rId2"/>
    <p:sldId id="270" r:id="rId3"/>
    <p:sldId id="271" r:id="rId4"/>
    <p:sldId id="272" r:id="rId5"/>
    <p:sldId id="273" r:id="rId6"/>
    <p:sldId id="268" r:id="rId7"/>
    <p:sldId id="275" r:id="rId8"/>
    <p:sldId id="274" r:id="rId9"/>
    <p:sldId id="277" r:id="rId10"/>
    <p:sldId id="278" r:id="rId11"/>
    <p:sldId id="279" r:id="rId12"/>
    <p:sldId id="280" r:id="rId13"/>
    <p:sldId id="282" r:id="rId14"/>
    <p:sldId id="269" r:id="rId1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</p:showPr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13" autoAdjust="0"/>
    <p:restoredTop sz="94684" autoAdjust="0"/>
  </p:normalViewPr>
  <p:slideViewPr>
    <p:cSldViewPr>
      <p:cViewPr>
        <p:scale>
          <a:sx n="75" d="100"/>
          <a:sy n="75" d="100"/>
        </p:scale>
        <p:origin x="-1836" y="-121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487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ight Triangle 9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grpSp>
        <p:nvGrpSpPr>
          <p:cNvPr id="2" name="Group 1"/>
          <p:cNvGrpSpPr/>
          <p:nvPr/>
        </p:nvGrpSpPr>
        <p:grpSpPr>
          <a:xfrm>
            <a:off x="-3765" y="4953000"/>
            <a:ext cx="9147765" cy="1912088"/>
            <a:chOff x="-3765" y="4832896"/>
            <a:chExt cx="9147765" cy="2032192"/>
          </a:xfrm>
        </p:grpSpPr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 cstate="print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>
              <a:extLst/>
            </a:lstStyle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Straight Connector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C51EA5E0-1F9F-4FF0-981A-9B1754D0E4DD}" type="datetimeFigureOut">
              <a:rPr lang="en-US" smtClean="0"/>
              <a:pPr/>
              <a:t>9/16/2016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103A3812-AA76-441B-8A9D-75EBC175CCC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3" name="Picture 12" descr="DensoArmPlotMatlab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-252536" y="5018318"/>
            <a:ext cx="3312368" cy="190706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C51EA5E0-1F9F-4FF0-981A-9B1754D0E4DD}" type="datetimeFigureOut">
              <a:rPr lang="en-US" smtClean="0"/>
              <a:pPr/>
              <a:t>9/16/2016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103A3812-AA76-441B-8A9D-75EBC175CCC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C51EA5E0-1F9F-4FF0-981A-9B1754D0E4DD}" type="datetimeFigureOut">
              <a:rPr lang="en-US" smtClean="0"/>
              <a:pPr/>
              <a:t>9/16/2016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103A3812-AA76-441B-8A9D-75EBC175CCC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C51EA5E0-1F9F-4FF0-981A-9B1754D0E4DD}" type="datetimeFigureOut">
              <a:rPr lang="en-US" smtClean="0"/>
              <a:pPr/>
              <a:t>9/16/2016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103A3812-AA76-441B-8A9D-75EBC175CCC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pic>
        <p:nvPicPr>
          <p:cNvPr id="9" name="Picture 8" descr="DensoArmPlotMatlab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-252536" y="6021288"/>
            <a:ext cx="1570320" cy="90409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C51EA5E0-1F9F-4FF0-981A-9B1754D0E4DD}" type="datetimeFigureOut">
              <a:rPr lang="en-US" smtClean="0"/>
              <a:pPr/>
              <a:t>9/16/2016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103A3812-AA76-441B-8A9D-75EBC175CCC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hevron 6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8" name="Chevron 7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C51EA5E0-1F9F-4FF0-981A-9B1754D0E4DD}" type="datetimeFigureOut">
              <a:rPr lang="en-US" smtClean="0"/>
              <a:pPr/>
              <a:t>9/16/2016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103A3812-AA76-441B-8A9D-75EBC175CCC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C51EA5E0-1F9F-4FF0-981A-9B1754D0E4DD}" type="datetimeFigureOut">
              <a:rPr lang="en-US" smtClean="0"/>
              <a:pPr/>
              <a:t>9/16/2016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103A3812-AA76-441B-8A9D-75EBC175CCC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C51EA5E0-1F9F-4FF0-981A-9B1754D0E4DD}" type="datetimeFigureOut">
              <a:rPr lang="en-US" smtClean="0"/>
              <a:pPr/>
              <a:t>9/16/2016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103A3812-AA76-441B-8A9D-75EBC175CCC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C51EA5E0-1F9F-4FF0-981A-9B1754D0E4DD}" type="datetimeFigureOut">
              <a:rPr lang="en-US" smtClean="0"/>
              <a:pPr/>
              <a:t>9/16/2016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103A3812-AA76-441B-8A9D-75EBC175CCC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>
            <a:extLst/>
          </a:lstStyle>
          <a:p>
            <a:fld id="{C51EA5E0-1F9F-4FF0-981A-9B1754D0E4DD}" type="datetimeFigureOut">
              <a:rPr lang="en-US" smtClean="0"/>
              <a:pPr/>
              <a:t>9/16/2016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103A3812-AA76-441B-8A9D-75EBC175CCC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C51EA5E0-1F9F-4FF0-981A-9B1754D0E4DD}" type="datetimeFigureOut">
              <a:rPr lang="en-US" smtClean="0"/>
              <a:pPr/>
              <a:t>9/16/2016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103A3812-AA76-441B-8A9D-75EBC175CCC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0" name="Right Triangle 9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hevron 11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13" name="Chevron 12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4" name="Right Triangle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3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C51EA5E0-1F9F-4FF0-981A-9B1754D0E4DD}" type="datetimeFigureOut">
              <a:rPr lang="en-US" smtClean="0"/>
              <a:pPr/>
              <a:t>9/16/2016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103A3812-AA76-441B-8A9D-75EBC175CCCF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1" Type="http://schemas.openxmlformats.org/officeDocument/2006/relationships/audio" Target="../media/audio1.wav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audio" Target="../media/audio10.wav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audio" Target="../media/audio11.wav"/><Relationship Id="rId5" Type="http://schemas.openxmlformats.org/officeDocument/2006/relationships/image" Target="../media/image24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slideLayout" Target="../slideLayouts/slideLayout2.xml"/><Relationship Id="rId1" Type="http://schemas.openxmlformats.org/officeDocument/2006/relationships/audio" Target="../media/audio12.wav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uArm-Developer/UArmForROS" TargetMode="External"/><Relationship Id="rId2" Type="http://schemas.openxmlformats.org/officeDocument/2006/relationships/slideLayout" Target="../slideLayouts/slideLayout2.xml"/><Relationship Id="rId1" Type="http://schemas.openxmlformats.org/officeDocument/2006/relationships/audio" Target="../media/audio13.wav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oftschools.com/math/geometry/topics/the_sum_of_the_interior_angles_in_a_polygon/" TargetMode="External"/><Relationship Id="rId2" Type="http://schemas.openxmlformats.org/officeDocument/2006/relationships/slideLayout" Target="../slideLayouts/slideLayout2.xml"/><Relationship Id="rId1" Type="http://schemas.openxmlformats.org/officeDocument/2006/relationships/audio" Target="../media/audio14.wav"/><Relationship Id="rId5" Type="http://schemas.openxmlformats.org/officeDocument/2006/relationships/image" Target="../media/image28.png"/><Relationship Id="rId4" Type="http://schemas.openxmlformats.org/officeDocument/2006/relationships/hyperlink" Target="https://github.com/uArm-Developer/UArmForROS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audio" Target="../media/audio2.wav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2.xml"/><Relationship Id="rId1" Type="http://schemas.openxmlformats.org/officeDocument/2006/relationships/audio" Target="../media/audio3.wav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2.xml"/><Relationship Id="rId1" Type="http://schemas.openxmlformats.org/officeDocument/2006/relationships/audio" Target="../media/audio4.wav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2.xml"/><Relationship Id="rId1" Type="http://schemas.openxmlformats.org/officeDocument/2006/relationships/audio" Target="../media/audio5.wav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slideLayout" Target="../slideLayouts/slideLayout2.xml"/><Relationship Id="rId1" Type="http://schemas.openxmlformats.org/officeDocument/2006/relationships/audio" Target="../media/audio6.wav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Layout" Target="../slideLayouts/slideLayout2.xml"/><Relationship Id="rId1" Type="http://schemas.openxmlformats.org/officeDocument/2006/relationships/audio" Target="../media/audio7.wav"/><Relationship Id="rId5" Type="http://schemas.openxmlformats.org/officeDocument/2006/relationships/image" Target="../media/image17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audio" Target="../media/audio8.wav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slideLayout" Target="../slideLayouts/slideLayout2.xml"/><Relationship Id="rId1" Type="http://schemas.openxmlformats.org/officeDocument/2006/relationships/audio" Target="../media/audio9.wav"/><Relationship Id="rId5" Type="http://schemas.openxmlformats.org/officeDocument/2006/relationships/image" Target="../media/image21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41013 Robotics</a:t>
            </a:r>
            <a:endParaRPr lang="en-US" dirty="0"/>
          </a:p>
        </p:txBody>
      </p:sp>
      <p:sp>
        <p:nvSpPr>
          <p:cNvPr id="13" name="Subtitle 1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Lab Assignment #2</a:t>
            </a:r>
            <a:endParaRPr lang="en-US" dirty="0" smtClean="0"/>
          </a:p>
          <a:p>
            <a:r>
              <a:rPr lang="en-AU" dirty="0" smtClean="0"/>
              <a:t>Modelling the </a:t>
            </a:r>
            <a:r>
              <a:rPr lang="en-AU" dirty="0" err="1" smtClean="0"/>
              <a:t>uArm</a:t>
            </a:r>
            <a:r>
              <a:rPr lang="en-AU" dirty="0" smtClean="0"/>
              <a:t> and </a:t>
            </a:r>
            <a:r>
              <a:rPr lang="en-AU" dirty="0" err="1" smtClean="0"/>
              <a:t>DoBot</a:t>
            </a:r>
            <a:endParaRPr lang="en-US" dirty="0"/>
          </a:p>
        </p:txBody>
      </p:sp>
      <p:pic>
        <p:nvPicPr>
          <p:cNvPr id="10" name="~PP477.WAV">
            <a:hlinkClick r:id="" action="ppaction://media"/>
          </p:cNvPr>
          <p:cNvPicPr>
            <a:picLocks noRot="1" noChangeAspect="1"/>
          </p:cNvPicPr>
          <p:nvPr>
            <a:wavAudioFile r:embed="rId1" name="~PP477.WAV"/>
          </p:nvPr>
        </p:nvPicPr>
        <p:blipFill>
          <a:blip r:embed="rId3" cstate="print"/>
          <a:stretch>
            <a:fillRect/>
          </a:stretch>
        </p:blipFill>
        <p:spPr>
          <a:xfrm>
            <a:off x="8685213" y="6399213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 advTm="12543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sz="2700" b="0" dirty="0" smtClean="0"/>
              <a:t>2. Two-stage (1)</a:t>
            </a:r>
            <a:r>
              <a:rPr lang="en-AU" dirty="0" smtClean="0"/>
              <a:t/>
            </a:r>
            <a:br>
              <a:rPr lang="en-AU" dirty="0" smtClean="0"/>
            </a:br>
            <a:r>
              <a:rPr lang="en-AU" dirty="0" smtClean="0"/>
              <a:t>Create 3DOF D&amp;H Model</a:t>
            </a:r>
            <a:endParaRPr lang="en-US" dirty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3429000"/>
            <a:ext cx="2337573" cy="22698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315893" y="1484784"/>
            <a:ext cx="5509937" cy="47525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~PP3421.WAV">
            <a:hlinkClick r:id="" action="ppaction://media"/>
          </p:cNvPr>
          <p:cNvPicPr>
            <a:picLocks noRot="1" noChangeAspect="1"/>
          </p:cNvPicPr>
          <p:nvPr>
            <a:wavAudioFile r:embed="rId1" name="~PP3421.WAV"/>
          </p:nvPr>
        </p:nvPicPr>
        <p:blipFill>
          <a:blip r:embed="rId5" cstate="print"/>
          <a:stretch>
            <a:fillRect/>
          </a:stretch>
        </p:blipFill>
        <p:spPr>
          <a:xfrm>
            <a:off x="8685213" y="6399213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 advTm="22963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sz="2700" b="0" dirty="0" smtClean="0"/>
              <a:t>2. Two-stage (2)</a:t>
            </a:r>
            <a:r>
              <a:rPr lang="en-AU" dirty="0" smtClean="0"/>
              <a:t/>
            </a:r>
            <a:br>
              <a:rPr lang="en-AU" dirty="0" smtClean="0"/>
            </a:br>
            <a:r>
              <a:rPr lang="en-AU" dirty="0" smtClean="0"/>
              <a:t>Ignore Motor 4 (only control 3)</a:t>
            </a:r>
            <a:endParaRPr lang="en-US" dirty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3429000"/>
            <a:ext cx="2337573" cy="22698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315893" y="1484784"/>
            <a:ext cx="5509937" cy="47525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~PP2878.WAV">
            <a:hlinkClick r:id="" action="ppaction://media"/>
          </p:cNvPr>
          <p:cNvPicPr>
            <a:picLocks noRot="1" noChangeAspect="1"/>
          </p:cNvPicPr>
          <p:nvPr>
            <a:wavAudioFile r:embed="rId1" name="~PP2878.WAV"/>
          </p:nvPr>
        </p:nvPicPr>
        <p:blipFill>
          <a:blip r:embed="rId5" cstate="print"/>
          <a:stretch>
            <a:fillRect/>
          </a:stretch>
        </p:blipFill>
        <p:spPr>
          <a:xfrm>
            <a:off x="8685213" y="6399213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 advTm="21918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sz="2700" b="0" dirty="0" smtClean="0"/>
              <a:t>2. Two-stage (3)</a:t>
            </a:r>
            <a:r>
              <a:rPr lang="en-AU" dirty="0" smtClean="0"/>
              <a:t/>
            </a:r>
            <a:br>
              <a:rPr lang="en-AU" dirty="0" smtClean="0"/>
            </a:br>
            <a:r>
              <a:rPr lang="en-AU" sz="4000" dirty="0" smtClean="0"/>
              <a:t>Determine constant transform </a:t>
            </a:r>
            <a:br>
              <a:rPr lang="en-AU" sz="4000" dirty="0" smtClean="0"/>
            </a:br>
            <a:r>
              <a:rPr lang="en-AU" sz="4000" dirty="0" smtClean="0"/>
              <a:t>E</a:t>
            </a:r>
            <a:r>
              <a:rPr lang="en-AU" sz="4000" dirty="0" smtClean="0"/>
              <a:t>nd of third link -&gt; End Effector</a:t>
            </a:r>
            <a:endParaRPr lang="en-US" dirty="0"/>
          </a:p>
        </p:txBody>
      </p:sp>
      <p:pic>
        <p:nvPicPr>
          <p:cNvPr id="46085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27784" y="1556792"/>
            <a:ext cx="3999116" cy="49537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~PP1565.WAV">
            <a:hlinkClick r:id="" action="ppaction://media"/>
          </p:cNvPr>
          <p:cNvPicPr>
            <a:picLocks noRot="1" noChangeAspect="1"/>
          </p:cNvPicPr>
          <p:nvPr>
            <a:wavAudioFile r:embed="rId1" name="~PP1565.WAV"/>
          </p:nvPr>
        </p:nvPicPr>
        <p:blipFill>
          <a:blip r:embed="rId4" cstate="print"/>
          <a:stretch>
            <a:fillRect/>
          </a:stretch>
        </p:blipFill>
        <p:spPr>
          <a:xfrm>
            <a:off x="8685213" y="6399213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 advTm="4705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 smtClean="0"/>
              <a:t>Code was originally in Python from project</a:t>
            </a:r>
          </a:p>
          <a:p>
            <a:r>
              <a:rPr lang="en-US" dirty="0" smtClean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github.com/uArm-Developer/UArmForROS</a:t>
            </a:r>
            <a:endParaRPr lang="en-US" dirty="0" smtClean="0"/>
          </a:p>
          <a:p>
            <a:r>
              <a:rPr lang="en-AU" dirty="0" smtClean="0"/>
              <a:t>I translated to Matlab</a:t>
            </a:r>
          </a:p>
          <a:p>
            <a:r>
              <a:rPr lang="en-AU" dirty="0" smtClean="0"/>
              <a:t>It needs to be verified</a:t>
            </a:r>
          </a:p>
          <a:p>
            <a:r>
              <a:rPr lang="en-AU" dirty="0" smtClean="0"/>
              <a:t>Still need to integrate with Robotics Toolbox in order to plot glyphs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sz="2700" b="0" dirty="0" smtClean="0"/>
              <a:t>3. Closed Form (1)</a:t>
            </a:r>
            <a:r>
              <a:rPr lang="en-AU" dirty="0" smtClean="0"/>
              <a:t/>
            </a:r>
            <a:br>
              <a:rPr lang="en-AU" dirty="0" smtClean="0"/>
            </a:br>
            <a:r>
              <a:rPr lang="en-AU" dirty="0" smtClean="0"/>
              <a:t>Use code provided (</a:t>
            </a:r>
            <a:r>
              <a:rPr lang="en-AU" dirty="0" err="1" smtClean="0"/>
              <a:t>uArm</a:t>
            </a:r>
            <a:r>
              <a:rPr lang="en-AU" dirty="0" smtClean="0"/>
              <a:t> only)</a:t>
            </a:r>
            <a:endParaRPr lang="en-US" dirty="0"/>
          </a:p>
        </p:txBody>
      </p:sp>
      <p:pic>
        <p:nvPicPr>
          <p:cNvPr id="5" name="~PP3154.WAV">
            <a:hlinkClick r:id="" action="ppaction://media"/>
          </p:cNvPr>
          <p:cNvPicPr>
            <a:picLocks noRot="1" noChangeAspect="1"/>
          </p:cNvPicPr>
          <p:nvPr>
            <a:wavAudioFile r:embed="rId1" name="~PP3154.WAV"/>
          </p:nvPr>
        </p:nvPicPr>
        <p:blipFill>
          <a:blip r:embed="rId4" cstate="print"/>
          <a:stretch>
            <a:fillRect/>
          </a:stretch>
        </p:blipFill>
        <p:spPr>
          <a:xfrm>
            <a:off x="8685213" y="6399213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 advTm="77408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sz="1400" dirty="0" smtClean="0"/>
              <a:t>“</a:t>
            </a:r>
            <a:r>
              <a:rPr lang="en-AU" sz="1400" dirty="0" smtClean="0"/>
              <a:t>The Sum of the Interior Angles in a Polygon</a:t>
            </a:r>
            <a:r>
              <a:rPr lang="en-AU" sz="1400" dirty="0" smtClean="0"/>
              <a:t>” </a:t>
            </a:r>
            <a:r>
              <a:rPr lang="en-US" sz="1400" dirty="0" smtClean="0">
                <a:hlinkClick r:id="rId3"/>
              </a:rPr>
              <a:t>http://www.softschools.com/math/geometry/topics/the_sum_of_the_interior_angles_in_a_polygon</a:t>
            </a:r>
            <a:r>
              <a:rPr lang="en-US" sz="1400" dirty="0" smtClean="0">
                <a:hlinkClick r:id="rId3"/>
              </a:rPr>
              <a:t>/</a:t>
            </a:r>
            <a:endParaRPr lang="en-US" sz="1400" dirty="0" smtClean="0"/>
          </a:p>
          <a:p>
            <a:r>
              <a:rPr lang="en-AU" sz="1400" dirty="0" err="1" smtClean="0"/>
              <a:t>uArm</a:t>
            </a:r>
            <a:r>
              <a:rPr lang="en-AU" sz="1400" dirty="0" smtClean="0"/>
              <a:t> For ROS git project </a:t>
            </a:r>
            <a:r>
              <a:rPr lang="en-US" sz="1400" dirty="0" smtClean="0">
                <a:hlinkClick r:id="rId4"/>
              </a:rPr>
              <a:t>https://github.com/uArm-Developer/UArmForROS</a:t>
            </a:r>
            <a:endParaRPr lang="en-US" sz="1400" dirty="0" smtClean="0"/>
          </a:p>
          <a:p>
            <a:endParaRPr lang="en-AU" sz="1400" dirty="0" smtClean="0"/>
          </a:p>
          <a:p>
            <a:endParaRPr lang="en-US" sz="1400" dirty="0" smtClean="0"/>
          </a:p>
          <a:p>
            <a:endParaRPr lang="en-US" sz="1400" dirty="0" smtClean="0"/>
          </a:p>
          <a:p>
            <a:endParaRPr lang="en-US" sz="14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References</a:t>
            </a:r>
            <a:endParaRPr lang="en-US" dirty="0"/>
          </a:p>
        </p:txBody>
      </p:sp>
      <p:pic>
        <p:nvPicPr>
          <p:cNvPr id="4" name="~PP384.WAV">
            <a:hlinkClick r:id="" action="ppaction://media"/>
          </p:cNvPr>
          <p:cNvPicPr>
            <a:picLocks noRot="1" noChangeAspect="1"/>
          </p:cNvPicPr>
          <p:nvPr>
            <a:wavAudioFile r:embed="rId1" name="~PP384.WAV"/>
          </p:nvPr>
        </p:nvPicPr>
        <p:blipFill>
          <a:blip r:embed="rId5" cstate="print"/>
          <a:stretch>
            <a:fillRect/>
          </a:stretch>
        </p:blipFill>
        <p:spPr>
          <a:xfrm>
            <a:off x="8685213" y="6399213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 advTm="3385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err="1" smtClean="0"/>
              <a:t>uArm</a:t>
            </a:r>
            <a:r>
              <a:rPr lang="en-AU" dirty="0" smtClean="0"/>
              <a:t>					</a:t>
            </a:r>
            <a:r>
              <a:rPr lang="en-AU" dirty="0" err="1" smtClean="0"/>
              <a:t>DoBot</a:t>
            </a:r>
            <a:endParaRPr lang="en-US" dirty="0"/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20" y="1412776"/>
            <a:ext cx="4366245" cy="4239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940" name="Picture 4" descr="Image result for dobot"/>
          <p:cNvPicPr>
            <a:picLocks noChangeAspect="1" noChangeArrowheads="1"/>
          </p:cNvPicPr>
          <p:nvPr/>
        </p:nvPicPr>
        <p:blipFill>
          <a:blip r:embed="rId4" cstate="print"/>
          <a:srcRect l="26489" t="12600" r="29320"/>
          <a:stretch>
            <a:fillRect/>
          </a:stretch>
        </p:blipFill>
        <p:spPr bwMode="auto">
          <a:xfrm>
            <a:off x="5327576" y="1484784"/>
            <a:ext cx="3816424" cy="4245794"/>
          </a:xfrm>
          <a:prstGeom prst="rect">
            <a:avLst/>
          </a:prstGeom>
          <a:noFill/>
        </p:spPr>
      </p:pic>
      <p:pic>
        <p:nvPicPr>
          <p:cNvPr id="7" name="~PP1038.WAV">
            <a:hlinkClick r:id="" action="ppaction://media"/>
          </p:cNvPr>
          <p:cNvPicPr>
            <a:picLocks noRot="1" noChangeAspect="1"/>
          </p:cNvPicPr>
          <p:nvPr>
            <a:wavAudioFile r:embed="rId1" name="~PP1038.WAV"/>
          </p:nvPr>
        </p:nvPicPr>
        <p:blipFill>
          <a:blip r:embed="rId5" cstate="print"/>
          <a:stretch>
            <a:fillRect/>
          </a:stretch>
        </p:blipFill>
        <p:spPr>
          <a:xfrm>
            <a:off x="8685213" y="6399213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 advTm="10874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15000"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Motor Locations</a:t>
            </a:r>
            <a:endParaRPr lang="en-US" dirty="0"/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20" y="1700808"/>
            <a:ext cx="3350890" cy="33082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63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88024" y="1556792"/>
            <a:ext cx="3668898" cy="4581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~PP3896.WAV">
            <a:hlinkClick r:id="" action="ppaction://media"/>
          </p:cNvPr>
          <p:cNvPicPr>
            <a:picLocks noRot="1" noChangeAspect="1"/>
          </p:cNvPicPr>
          <p:nvPr>
            <a:wavAudioFile r:embed="rId1" name="~PP3896.WAV"/>
          </p:nvPr>
        </p:nvPicPr>
        <p:blipFill>
          <a:blip r:embed="rId5" cstate="print"/>
          <a:stretch>
            <a:fillRect/>
          </a:stretch>
        </p:blipFill>
        <p:spPr>
          <a:xfrm>
            <a:off x="8685213" y="6399213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 advTm="52759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15000"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Rotation (joint) Location</a:t>
            </a:r>
            <a:endParaRPr lang="en-US" dirty="0"/>
          </a:p>
        </p:txBody>
      </p:sp>
      <p:pic>
        <p:nvPicPr>
          <p:cNvPr id="4198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196752"/>
            <a:ext cx="4283968" cy="47356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98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04048" y="1196752"/>
            <a:ext cx="3848273" cy="50425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~PP1050.WAV">
            <a:hlinkClick r:id="" action="ppaction://media"/>
          </p:cNvPr>
          <p:cNvPicPr>
            <a:picLocks noRot="1" noChangeAspect="1"/>
          </p:cNvPicPr>
          <p:nvPr>
            <a:wavAudioFile r:embed="rId1" name="~PP1050.WAV"/>
          </p:nvPr>
        </p:nvPicPr>
        <p:blipFill>
          <a:blip r:embed="rId5" cstate="print"/>
          <a:stretch>
            <a:fillRect/>
          </a:stretch>
        </p:blipFill>
        <p:spPr>
          <a:xfrm>
            <a:off x="8685213" y="6399213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 advTm="41418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 smtClean="0"/>
              <a:t>Three ways to consider:</a:t>
            </a:r>
          </a:p>
          <a:p>
            <a:pPr marL="850392" lvl="1" indent="-457200">
              <a:buFont typeface="+mj-lt"/>
              <a:buAutoNum type="arabicPeriod"/>
            </a:pPr>
            <a:r>
              <a:rPr lang="en-AU" b="1" dirty="0" smtClean="0"/>
              <a:t>Geometry &amp; Full model</a:t>
            </a:r>
            <a:r>
              <a:rPr lang="en-AU" dirty="0" smtClean="0"/>
              <a:t>: Look for a geometric relationship with the other joints and create D&amp;H parameters</a:t>
            </a:r>
          </a:p>
          <a:p>
            <a:pPr marL="850392" lvl="1" indent="-457200">
              <a:buFont typeface="+mj-lt"/>
              <a:buAutoNum type="arabicPeriod"/>
            </a:pPr>
            <a:r>
              <a:rPr lang="en-AU" b="1" dirty="0" smtClean="0"/>
              <a:t>Two Stage: </a:t>
            </a:r>
            <a:r>
              <a:rPr lang="en-AU" dirty="0" smtClean="0"/>
              <a:t>Transform desired end-effector pose back to the point at the end of the controllable links (end of third)</a:t>
            </a:r>
          </a:p>
          <a:p>
            <a:pPr marL="850392" lvl="1" indent="-457200">
              <a:buFont typeface="+mj-lt"/>
              <a:buAutoNum type="arabicPeriod"/>
            </a:pPr>
            <a:r>
              <a:rPr lang="en-AU" b="1" dirty="0" smtClean="0"/>
              <a:t>Closed form:</a:t>
            </a:r>
            <a:r>
              <a:rPr lang="en-AU" dirty="0" smtClean="0"/>
              <a:t> Determine a closed form solution with trigonometry separate to the toolbox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 smtClean="0"/>
              <a:t>Including the Uncontrollable Joint?</a:t>
            </a:r>
            <a:endParaRPr lang="en-US" dirty="0"/>
          </a:p>
        </p:txBody>
      </p:sp>
      <p:pic>
        <p:nvPicPr>
          <p:cNvPr id="5" name="~PP2402.WAV">
            <a:hlinkClick r:id="" action="ppaction://media"/>
          </p:cNvPr>
          <p:cNvPicPr>
            <a:picLocks noRot="1" noChangeAspect="1"/>
          </p:cNvPicPr>
          <p:nvPr>
            <a:wavAudioFile r:embed="rId1" name="~PP2402.WAV"/>
          </p:nvPr>
        </p:nvPicPr>
        <p:blipFill>
          <a:blip r:embed="rId3" cstate="print"/>
          <a:stretch>
            <a:fillRect/>
          </a:stretch>
        </p:blipFill>
        <p:spPr>
          <a:xfrm>
            <a:off x="8685213" y="6399213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 advTm="61621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sz="2700" b="0" dirty="0" smtClean="0"/>
              <a:t>1. Geometry </a:t>
            </a:r>
            <a:r>
              <a:rPr lang="en-AU" sz="2700" b="0" dirty="0" smtClean="0"/>
              <a:t>&amp; Full </a:t>
            </a:r>
            <a:r>
              <a:rPr lang="en-AU" sz="2700" b="0" dirty="0" smtClean="0"/>
              <a:t>model (1)</a:t>
            </a:r>
            <a:r>
              <a:rPr lang="en-AU" dirty="0" smtClean="0"/>
              <a:t/>
            </a:r>
            <a:br>
              <a:rPr lang="en-AU" dirty="0" smtClean="0"/>
            </a:br>
            <a:r>
              <a:rPr lang="en-AU" dirty="0" smtClean="0"/>
              <a:t>Angles in Shapes</a:t>
            </a:r>
            <a:endParaRPr lang="en-US" dirty="0"/>
          </a:p>
        </p:txBody>
      </p:sp>
      <p:pic>
        <p:nvPicPr>
          <p:cNvPr id="36868" name="Picture 4" descr="Image result for sum of angles in pentagon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83768" y="1340768"/>
            <a:ext cx="4457700" cy="5010150"/>
          </a:xfrm>
          <a:prstGeom prst="rect">
            <a:avLst/>
          </a:prstGeom>
          <a:noFill/>
        </p:spPr>
      </p:pic>
      <p:sp>
        <p:nvSpPr>
          <p:cNvPr id="6" name="Rectangle 5"/>
          <p:cNvSpPr/>
          <p:nvPr/>
        </p:nvSpPr>
        <p:spPr>
          <a:xfrm>
            <a:off x="3851921" y="6381328"/>
            <a:ext cx="230425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smtClean="0"/>
              <a:t>http://www.softschools.com/</a:t>
            </a:r>
            <a:endParaRPr lang="en-US" sz="1100" dirty="0"/>
          </a:p>
        </p:txBody>
      </p:sp>
      <p:pic>
        <p:nvPicPr>
          <p:cNvPr id="9" name="~PP829.WAV">
            <a:hlinkClick r:id="" action="ppaction://media"/>
          </p:cNvPr>
          <p:cNvPicPr>
            <a:picLocks noRot="1" noChangeAspect="1"/>
          </p:cNvPicPr>
          <p:nvPr>
            <a:wavAudioFile r:embed="rId1" name="~PP829.WAV"/>
          </p:nvPr>
        </p:nvPicPr>
        <p:blipFill>
          <a:blip r:embed="rId4" cstate="print"/>
          <a:stretch>
            <a:fillRect/>
          </a:stretch>
        </p:blipFill>
        <p:spPr>
          <a:xfrm>
            <a:off x="8685213" y="6399213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 advTm="36411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sz="2700" b="0" dirty="0" smtClean="0"/>
              <a:t>1. Geometry </a:t>
            </a:r>
            <a:r>
              <a:rPr lang="en-AU" sz="2700" b="0" dirty="0" smtClean="0"/>
              <a:t>&amp; Full </a:t>
            </a:r>
            <a:r>
              <a:rPr lang="en-AU" sz="2700" b="0" dirty="0" smtClean="0"/>
              <a:t>model (2)</a:t>
            </a:r>
            <a:r>
              <a:rPr lang="en-AU" dirty="0" smtClean="0"/>
              <a:t/>
            </a:r>
            <a:br>
              <a:rPr lang="en-AU" dirty="0" smtClean="0"/>
            </a:br>
            <a:r>
              <a:rPr lang="en-AU" dirty="0" smtClean="0"/>
              <a:t>Compare 5 Sided Shape to Model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851921" y="6381328"/>
            <a:ext cx="230425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smtClean="0"/>
              <a:t>http://www.softschools.com/</a:t>
            </a:r>
            <a:endParaRPr lang="en-US" sz="1100" dirty="0"/>
          </a:p>
        </p:txBody>
      </p:sp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11960" y="2060848"/>
            <a:ext cx="4664943" cy="31076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301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1520" y="1844824"/>
            <a:ext cx="3672408" cy="35659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~PP3369.WAV">
            <a:hlinkClick r:id="" action="ppaction://media"/>
          </p:cNvPr>
          <p:cNvPicPr>
            <a:picLocks noRot="1" noChangeAspect="1"/>
          </p:cNvPicPr>
          <p:nvPr>
            <a:wavAudioFile r:embed="rId1" name="~PP3369.WAV"/>
          </p:nvPr>
        </p:nvPicPr>
        <p:blipFill>
          <a:blip r:embed="rId5" cstate="print"/>
          <a:stretch>
            <a:fillRect/>
          </a:stretch>
        </p:blipFill>
        <p:spPr>
          <a:xfrm>
            <a:off x="8685213" y="6399213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 advTm="52556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sz="2400" b="0" dirty="0" smtClean="0"/>
              <a:t>1. Geometry &amp; Full model </a:t>
            </a:r>
            <a:r>
              <a:rPr lang="en-AU" sz="2400" b="0" dirty="0" smtClean="0"/>
              <a:t>(3)</a:t>
            </a:r>
            <a:r>
              <a:rPr lang="en-AU" dirty="0" smtClean="0"/>
              <a:t/>
            </a:r>
            <a:br>
              <a:rPr lang="en-AU" dirty="0" smtClean="0"/>
            </a:br>
            <a:r>
              <a:rPr lang="en-AU" dirty="0" smtClean="0"/>
              <a:t>Model D&amp;H As Usual</a:t>
            </a:r>
            <a:endParaRPr lang="en-US" dirty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3429000"/>
            <a:ext cx="2337573" cy="22698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403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838450" y="1480914"/>
            <a:ext cx="6305550" cy="4324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~PP3752.WAV">
            <a:hlinkClick r:id="" action="ppaction://media"/>
          </p:cNvPr>
          <p:cNvPicPr>
            <a:picLocks noRot="1" noChangeAspect="1"/>
          </p:cNvPicPr>
          <p:nvPr>
            <a:wavAudioFile r:embed="rId1" name="~PP3752.WAV"/>
          </p:nvPr>
        </p:nvPicPr>
        <p:blipFill>
          <a:blip r:embed="rId5" cstate="print"/>
          <a:stretch>
            <a:fillRect/>
          </a:stretch>
        </p:blipFill>
        <p:spPr>
          <a:xfrm>
            <a:off x="8685213" y="6399213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 advTm="36192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sz="2700" b="0" dirty="0" smtClean="0"/>
              <a:t>1. Geometry &amp; Full model </a:t>
            </a:r>
            <a:r>
              <a:rPr lang="en-AU" sz="2700" b="0" dirty="0" smtClean="0"/>
              <a:t>(4)</a:t>
            </a:r>
            <a:r>
              <a:rPr lang="en-AU" dirty="0" smtClean="0"/>
              <a:t/>
            </a:r>
            <a:br>
              <a:rPr lang="en-AU" dirty="0" smtClean="0"/>
            </a:br>
            <a:r>
              <a:rPr lang="en-AU" dirty="0" smtClean="0"/>
              <a:t>Solve </a:t>
            </a:r>
            <a:r>
              <a:rPr lang="en-AU" dirty="0" err="1" smtClean="0"/>
              <a:t>ikcon</a:t>
            </a:r>
            <a:r>
              <a:rPr lang="en-AU" dirty="0" smtClean="0"/>
              <a:t> within </a:t>
            </a:r>
            <a:r>
              <a:rPr lang="el-GR" dirty="0" smtClean="0"/>
              <a:t>θ</a:t>
            </a:r>
            <a:r>
              <a:rPr lang="en-AU" baseline="-25000" dirty="0" smtClean="0"/>
              <a:t>2</a:t>
            </a:r>
            <a:r>
              <a:rPr lang="en-AU" dirty="0" smtClean="0"/>
              <a:t>and </a:t>
            </a:r>
            <a:r>
              <a:rPr lang="el-GR" dirty="0" smtClean="0"/>
              <a:t>θ</a:t>
            </a:r>
            <a:r>
              <a:rPr lang="en-AU" baseline="-25000" dirty="0" smtClean="0"/>
              <a:t>3</a:t>
            </a:r>
            <a:r>
              <a:rPr lang="en-AU" dirty="0" smtClean="0"/>
              <a:t> Limits</a:t>
            </a:r>
            <a:endParaRPr lang="en-US" dirty="0"/>
          </a:p>
        </p:txBody>
      </p:sp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38450" y="1484784"/>
            <a:ext cx="6305550" cy="4324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3429000"/>
            <a:ext cx="2337573" cy="22698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~PP2109.WAV">
            <a:hlinkClick r:id="" action="ppaction://media"/>
          </p:cNvPr>
          <p:cNvPicPr>
            <a:picLocks noRot="1" noChangeAspect="1"/>
          </p:cNvPicPr>
          <p:nvPr>
            <a:wavAudioFile r:embed="rId1" name="~PP2109.WAV"/>
          </p:nvPr>
        </p:nvPicPr>
        <p:blipFill>
          <a:blip r:embed="rId5" cstate="print"/>
          <a:stretch>
            <a:fillRect/>
          </a:stretch>
        </p:blipFill>
        <p:spPr>
          <a:xfrm>
            <a:off x="8685213" y="6399213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 advTm="52479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ourse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Concourse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2623</TotalTime>
  <Words>208</Words>
  <Application>Microsoft Office PowerPoint</Application>
  <PresentationFormat>On-screen Show (4:3)</PresentationFormat>
  <Paragraphs>31</Paragraphs>
  <Slides>14</Slides>
  <Notes>0</Notes>
  <HiddenSlides>0</HiddenSlides>
  <MMClips>14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Concourse</vt:lpstr>
      <vt:lpstr>41013 Robotics</vt:lpstr>
      <vt:lpstr>uArm     DoBot</vt:lpstr>
      <vt:lpstr>Motor Locations</vt:lpstr>
      <vt:lpstr>Rotation (joint) Location</vt:lpstr>
      <vt:lpstr>Including the Uncontrollable Joint?</vt:lpstr>
      <vt:lpstr>1. Geometry &amp; Full model (1) Angles in Shapes</vt:lpstr>
      <vt:lpstr>1. Geometry &amp; Full model (2) Compare 5 Sided Shape to Model</vt:lpstr>
      <vt:lpstr>1. Geometry &amp; Full model (3) Model D&amp;H As Usual</vt:lpstr>
      <vt:lpstr>1. Geometry &amp; Full model (4) Solve ikcon within θ2and θ3 Limits</vt:lpstr>
      <vt:lpstr>2. Two-stage (1) Create 3DOF D&amp;H Model</vt:lpstr>
      <vt:lpstr>2. Two-stage (2) Ignore Motor 4 (only control 3)</vt:lpstr>
      <vt:lpstr>2. Two-stage (3) Determine constant transform  End of third link -&gt; End Effector</vt:lpstr>
      <vt:lpstr>3. Closed Form (1) Use code provided (uArm only)</vt:lpstr>
      <vt:lpstr>References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gapaul</dc:creator>
  <cp:lastModifiedBy>gapaul</cp:lastModifiedBy>
  <cp:revision>180</cp:revision>
  <dcterms:created xsi:type="dcterms:W3CDTF">2016-07-18T00:49:13Z</dcterms:created>
  <dcterms:modified xsi:type="dcterms:W3CDTF">2016-09-16T08:54:10Z</dcterms:modified>
</cp:coreProperties>
</file>